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5" r:id="rId2"/>
    <p:sldId id="256" r:id="rId3"/>
    <p:sldId id="346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24054"/>
    <a:srgbClr val="51688A"/>
    <a:srgbClr val="1C7BAB"/>
    <a:srgbClr val="125170"/>
    <a:srgbClr val="1B6F99"/>
    <a:srgbClr val="376092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qmbuilder.com/build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mobile-marketing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107991"/>
      </p:ext>
    </p:extLst>
  </p:cSld>
  <p:clrMapOvr>
    <a:masterClrMapping/>
  </p:clrMapOvr>
  <p:transition spd="slow" advTm="18902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80" y="1659577"/>
            <a:ext cx="8064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new online home for your business on </a:t>
            </a:r>
            <a:r>
              <a:rPr lang="en-US" sz="2600" dirty="0" smtClean="0">
                <a:solidFill>
                  <a:srgbClr val="324054"/>
                </a:solidFill>
              </a:rPr>
              <a:t>Mobiles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2" y="2494349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 website you create or adapt for mobile devices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082" y="3368605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 can get </a:t>
            </a:r>
            <a:r>
              <a:rPr lang="en-US" sz="2600" dirty="0">
                <a:solidFill>
                  <a:srgbClr val="324054"/>
                </a:solidFill>
              </a:rPr>
              <a:t>the most out of your whole audience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0080" y="4232701"/>
            <a:ext cx="8172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Brilliant way to communicate with your audience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5415814"/>
      </p:ext>
    </p:extLst>
  </p:cSld>
  <p:clrMapOvr>
    <a:masterClrMapping/>
  </p:clrMapOvr>
  <p:transition spd="slow" advTm="5949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08365"/>
            <a:ext cx="7901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Benefits: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74" y="1947609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Accessible </a:t>
            </a:r>
            <a:r>
              <a:rPr lang="en-US" sz="2600" dirty="0">
                <a:solidFill>
                  <a:srgbClr val="324054"/>
                </a:solidFill>
              </a:rPr>
              <a:t>from anywhere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4" y="2721693"/>
            <a:ext cx="50040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Optimized </a:t>
            </a:r>
            <a:r>
              <a:rPr lang="en-US" sz="2600" dirty="0">
                <a:solidFill>
                  <a:srgbClr val="324054"/>
                </a:solidFill>
              </a:rPr>
              <a:t>for smart phones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04" y="3522783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SEO friendly and have good rankings on Google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072" y="4323873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Allow </a:t>
            </a:r>
            <a:r>
              <a:rPr lang="en-US" sz="2600" dirty="0">
                <a:solidFill>
                  <a:srgbClr val="324054"/>
                </a:solidFill>
              </a:rPr>
              <a:t>customers to use Geolocation apps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071" y="5024789"/>
            <a:ext cx="86044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Bridge </a:t>
            </a:r>
            <a:r>
              <a:rPr lang="en-US" sz="2600" dirty="0">
                <a:solidFill>
                  <a:srgbClr val="324054"/>
                </a:solidFill>
              </a:rPr>
              <a:t>the gap between online and offline advertising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722277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08365"/>
            <a:ext cx="79012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Benefits: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74" y="1947609"/>
            <a:ext cx="76683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Easier </a:t>
            </a:r>
            <a:r>
              <a:rPr lang="en-US" sz="2600" dirty="0">
                <a:solidFill>
                  <a:srgbClr val="324054"/>
                </a:solidFill>
              </a:rPr>
              <a:t>and faster to create than regular websites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4" y="2721693"/>
            <a:ext cx="84604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Help </a:t>
            </a:r>
            <a:r>
              <a:rPr lang="en-US" sz="2600" dirty="0">
                <a:solidFill>
                  <a:srgbClr val="324054"/>
                </a:solidFill>
              </a:rPr>
              <a:t>companies build their brand identity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074" y="3531785"/>
            <a:ext cx="83884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Compatible </a:t>
            </a:r>
            <a:r>
              <a:rPr lang="en-US" sz="2600" dirty="0">
                <a:solidFill>
                  <a:srgbClr val="324054"/>
                </a:solidFill>
              </a:rPr>
              <a:t>across several types </a:t>
            </a:r>
            <a:r>
              <a:rPr lang="en-US" sz="2600" dirty="0" smtClean="0">
                <a:solidFill>
                  <a:srgbClr val="324054"/>
                </a:solidFill>
              </a:rPr>
              <a:t>of </a:t>
            </a:r>
            <a:r>
              <a:rPr lang="en-US" sz="2600" dirty="0">
                <a:solidFill>
                  <a:srgbClr val="324054"/>
                </a:solidFill>
              </a:rPr>
              <a:t>devices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072" y="4323873"/>
            <a:ext cx="83884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Can </a:t>
            </a:r>
            <a:r>
              <a:rPr lang="en-US" sz="2600" dirty="0">
                <a:solidFill>
                  <a:srgbClr val="324054"/>
                </a:solidFill>
              </a:rPr>
              <a:t>be developed so that it acts like a mobile app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071" y="5024789"/>
            <a:ext cx="87484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Puts </a:t>
            </a:r>
            <a:r>
              <a:rPr lang="en-US" sz="2600" dirty="0">
                <a:solidFill>
                  <a:srgbClr val="324054"/>
                </a:solidFill>
              </a:rPr>
              <a:t>your business one step ahead of your competition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128826"/>
            <a:ext cx="590465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What’s a Mobile Website?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1216168"/>
      </p:ext>
    </p:extLst>
  </p:cSld>
  <p:clrMapOvr>
    <a:masterClrMapping/>
  </p:clrMapOvr>
  <p:transition spd="slow" advTm="8213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9051" y="1350064"/>
            <a:ext cx="8357445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Greatest option for new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051" y="2218804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Your clients </a:t>
            </a:r>
            <a:r>
              <a:rPr lang="en-US" sz="2600" dirty="0" smtClean="0">
                <a:solidFill>
                  <a:srgbClr val="324054"/>
                </a:solidFill>
              </a:rPr>
              <a:t>will access it from </a:t>
            </a:r>
            <a:r>
              <a:rPr lang="en-US" sz="2600" dirty="0">
                <a:solidFill>
                  <a:srgbClr val="324054"/>
                </a:solidFill>
              </a:rPr>
              <a:t>any mobile device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051" y="3114551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Your </a:t>
            </a:r>
            <a:r>
              <a:rPr lang="en-US" sz="2600" dirty="0">
                <a:solidFill>
                  <a:srgbClr val="324054"/>
                </a:solidFill>
              </a:rPr>
              <a:t>presence will look great everywhere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051" y="4016682"/>
            <a:ext cx="8213429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 </a:t>
            </a:r>
            <a:r>
              <a:rPr lang="en-US" sz="2600" dirty="0">
                <a:solidFill>
                  <a:srgbClr val="324054"/>
                </a:solidFill>
              </a:rPr>
              <a:t>may </a:t>
            </a:r>
            <a:r>
              <a:rPr lang="en-US" sz="2600" dirty="0" smtClean="0">
                <a:solidFill>
                  <a:srgbClr val="324054"/>
                </a:solidFill>
              </a:rPr>
              <a:t>create </a:t>
            </a:r>
            <a:r>
              <a:rPr lang="en-US" sz="2600" dirty="0">
                <a:solidFill>
                  <a:srgbClr val="324054"/>
                </a:solidFill>
              </a:rPr>
              <a:t>a site that will meet all of your needs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Installing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Responsive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592406"/>
      </p:ext>
    </p:extLst>
  </p:cSld>
  <p:clrMapOvr>
    <a:masterClrMapping/>
  </p:clrMapOvr>
  <p:transition spd="slow" advTm="832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5221" y="1772816"/>
            <a:ext cx="54051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Maybe you already have a website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221" y="2641556"/>
            <a:ext cx="70811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It’s fairly easy to create a companion mobile site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221" y="3537303"/>
            <a:ext cx="43249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u="sng" dirty="0" smtClean="0">
                <a:solidFill>
                  <a:srgbClr val="324054"/>
                </a:solidFill>
                <a:hlinkClick r:id="rId3"/>
              </a:rPr>
              <a:t>www.jqmbuilder.com/build</a:t>
            </a:r>
            <a:r>
              <a:rPr lang="en-US" sz="2600" u="sng" dirty="0" smtClean="0">
                <a:solidFill>
                  <a:srgbClr val="324054"/>
                </a:solidFill>
              </a:rPr>
              <a:t> </a:t>
            </a:r>
            <a:endParaRPr lang="es-VE" sz="2600" u="sng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Creating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Mobile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9158245"/>
      </p:ext>
    </p:extLst>
  </p:cSld>
  <p:clrMapOvr>
    <a:masterClrMapping/>
  </p:clrMapOvr>
  <p:transition spd="slow" advTm="832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5221" y="1772816"/>
            <a:ext cx="578501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You don’t have to build it from scratch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221" y="2641556"/>
            <a:ext cx="7081155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WordPress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221" y="3537303"/>
            <a:ext cx="432499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Non-WordPress Websites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018" y="128826"/>
            <a:ext cx="85014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Adapting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your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Existing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Website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592943"/>
      </p:ext>
    </p:extLst>
  </p:cSld>
  <p:clrMapOvr>
    <a:masterClrMapping/>
  </p:clrMapOvr>
  <p:transition spd="slow" advTm="832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7784" y="1772816"/>
            <a:ext cx="366721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Market your talent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2641556"/>
            <a:ext cx="4488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Businesses need you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3537303"/>
            <a:ext cx="27416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How? Where?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9543630"/>
      </p:ext>
    </p:extLst>
  </p:cSld>
  <p:clrMapOvr>
    <a:masterClrMapping/>
  </p:clrMapOvr>
  <p:transition spd="slow" advTm="832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Local: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Look at the local businesses in your area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time to build a </a:t>
            </a:r>
            <a:r>
              <a:rPr lang="en-US" sz="2600" dirty="0" smtClean="0">
                <a:solidFill>
                  <a:srgbClr val="324054"/>
                </a:solidFill>
              </a:rPr>
              <a:t>site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profit margin to hire </a:t>
            </a:r>
            <a:r>
              <a:rPr lang="en-US" sz="2600" dirty="0" smtClean="0">
                <a:solidFill>
                  <a:srgbClr val="324054"/>
                </a:solidFill>
              </a:rPr>
              <a:t>a firm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YOU are the perfect fit for them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1921627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Surfing: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0922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Websites </a:t>
            </a:r>
            <a:r>
              <a:rPr lang="en-US" sz="2600" dirty="0">
                <a:solidFill>
                  <a:srgbClr val="324054"/>
                </a:solidFill>
              </a:rPr>
              <a:t>that list businesses are a great place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59401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Contacting </a:t>
            </a:r>
            <a:r>
              <a:rPr lang="en-US" sz="2600" dirty="0" smtClean="0">
                <a:solidFill>
                  <a:srgbClr val="324054"/>
                </a:solidFill>
              </a:rPr>
              <a:t>them is where all starts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wider you cast your net, the more business you may “</a:t>
            </a:r>
            <a:r>
              <a:rPr lang="en-US" sz="2600" dirty="0" smtClean="0">
                <a:solidFill>
                  <a:srgbClr val="324054"/>
                </a:solidFill>
              </a:rPr>
              <a:t>catch”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50537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Personal: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380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Relationships </a:t>
            </a:r>
            <a:r>
              <a:rPr lang="en-US" sz="2600" dirty="0">
                <a:solidFill>
                  <a:srgbClr val="324054"/>
                </a:solidFill>
              </a:rPr>
              <a:t>can drive long term business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Remember </a:t>
            </a:r>
            <a:r>
              <a:rPr lang="en-US" sz="2600" dirty="0">
                <a:solidFill>
                  <a:srgbClr val="324054"/>
                </a:solidFill>
              </a:rPr>
              <a:t>to make your pitch personal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how your potential client’s customers will use the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725144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Use the stats given in earlier </a:t>
            </a:r>
            <a:r>
              <a:rPr lang="en-US" sz="2600" dirty="0" smtClean="0">
                <a:solidFill>
                  <a:srgbClr val="324054"/>
                </a:solidFill>
              </a:rPr>
              <a:t>Videos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692525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6136" y="128826"/>
            <a:ext cx="30243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ntroduction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35" y="156840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Get your Business on Mobile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5337" y="2503349"/>
            <a:ext cx="73971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Considerably grow your army of clients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5337" y="3493457"/>
            <a:ext cx="5884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Instantly interact with your clients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5335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Millions of dollars have been invested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4820758"/>
      </p:ext>
    </p:extLst>
  </p:cSld>
  <p:clrMapOvr>
    <a:masterClrMapping/>
  </p:clrMapOvr>
  <p:transition spd="slow" advTm="98439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Social: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Let your </a:t>
            </a:r>
            <a:r>
              <a:rPr lang="en-US" sz="2600" dirty="0" smtClean="0">
                <a:solidFill>
                  <a:srgbClr val="324054"/>
                </a:solidFill>
              </a:rPr>
              <a:t>friends on social networks know about 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“Like” businesses 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Ask </a:t>
            </a:r>
            <a:r>
              <a:rPr lang="en-US" sz="2600" dirty="0">
                <a:solidFill>
                  <a:srgbClr val="324054"/>
                </a:solidFill>
              </a:rPr>
              <a:t>them if they need help building a mobile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Share your mobile sites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423010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23397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Everywhere: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  <a:hlinkClick r:id="rId3"/>
              </a:rPr>
              <a:t>http://www.warriorforum.com/mobile-marketing</a:t>
            </a: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/</a:t>
            </a:r>
            <a:r>
              <a:rPr lang="en-US" sz="2600" dirty="0" smtClean="0">
                <a:solidFill>
                  <a:srgbClr val="324054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woman next to you at the beauty salon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hairstylist may be wishing for more clients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guy who changes your oil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264253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Search </a:t>
            </a:r>
            <a:r>
              <a:rPr lang="en-US" sz="2600" dirty="0">
                <a:solidFill>
                  <a:srgbClr val="324054"/>
                </a:solidFill>
              </a:rPr>
              <a:t>the companies that sell mobile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www.warriorforum.com</a:t>
            </a:r>
            <a:r>
              <a:rPr lang="en-US" sz="2600" dirty="0" smtClean="0">
                <a:solidFill>
                  <a:srgbClr val="324054"/>
                </a:solidFill>
              </a:rPr>
              <a:t>,  </a:t>
            </a:r>
            <a:r>
              <a:rPr lang="en-US" sz="2600" u="sng" dirty="0" smtClean="0">
                <a:solidFill>
                  <a:srgbClr val="0000FF"/>
                </a:solidFill>
              </a:rPr>
              <a:t>themeforest.net/forums</a:t>
            </a:r>
            <a:r>
              <a:rPr lang="en-US" sz="2600" dirty="0" smtClean="0">
                <a:solidFill>
                  <a:srgbClr val="324054"/>
                </a:solidFill>
              </a:rPr>
              <a:t>  </a:t>
            </a:r>
            <a:endParaRPr lang="en-US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$400 </a:t>
            </a:r>
            <a:r>
              <a:rPr lang="en-US" sz="2600" dirty="0">
                <a:solidFill>
                  <a:srgbClr val="324054"/>
                </a:solidFill>
              </a:rPr>
              <a:t>to </a:t>
            </a:r>
            <a:r>
              <a:rPr lang="en-US" sz="2600" dirty="0" smtClean="0">
                <a:solidFill>
                  <a:srgbClr val="324054"/>
                </a:solidFill>
              </a:rPr>
              <a:t>$900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price will go up for each additional service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5080665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$500 </a:t>
            </a:r>
            <a:r>
              <a:rPr lang="en-US" sz="2600" dirty="0">
                <a:solidFill>
                  <a:srgbClr val="324054"/>
                </a:solidFill>
              </a:rPr>
              <a:t>per </a:t>
            </a:r>
            <a:r>
              <a:rPr lang="en-US" sz="2600" dirty="0" smtClean="0">
                <a:solidFill>
                  <a:srgbClr val="324054"/>
                </a:solidFill>
              </a:rPr>
              <a:t>site will be ok for you to start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your strengths and weaknesses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Have </a:t>
            </a:r>
            <a:r>
              <a:rPr lang="en-US" sz="2600" dirty="0">
                <a:solidFill>
                  <a:srgbClr val="324054"/>
                </a:solidFill>
              </a:rPr>
              <a:t>someone you trust take a look at your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78843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more you create, the better your skills will become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1469119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8072" y="1249715"/>
            <a:ext cx="8136904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Marketing on Mobile devices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072" y="2216482"/>
            <a:ext cx="76328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7 billion cell phones </a:t>
            </a:r>
            <a:r>
              <a:rPr lang="en-US" sz="2600" dirty="0" smtClean="0">
                <a:solidFill>
                  <a:srgbClr val="324054"/>
                </a:solidFill>
              </a:rPr>
              <a:t>all </a:t>
            </a:r>
            <a:r>
              <a:rPr lang="en-US" sz="2600" dirty="0">
                <a:solidFill>
                  <a:srgbClr val="324054"/>
                </a:solidFill>
              </a:rPr>
              <a:t>over the world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2589" y="3224594"/>
            <a:ext cx="823989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 is doing better than traditional marketing methods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589" y="4232706"/>
            <a:ext cx="813238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 is an extension of Internet Marketing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28826"/>
            <a:ext cx="626469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is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605825"/>
      </p:ext>
    </p:extLst>
  </p:cSld>
  <p:clrMapOvr>
    <a:masterClrMapping/>
  </p:clrMapOvr>
  <p:transition spd="slow" advTm="6505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249715"/>
            <a:ext cx="907300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Mobile phone usage is exceeding the use of other devices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216482"/>
            <a:ext cx="86044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is less costly than traditional methods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1" y="3224594"/>
            <a:ext cx="8599931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At the touch of a button you can send out information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1" y="4232706"/>
            <a:ext cx="8132387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has skyrocketed with the addition of the QR codes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128826"/>
            <a:ext cx="626469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What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is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165385"/>
      </p:ext>
    </p:extLst>
  </p:cSld>
  <p:clrMapOvr>
    <a:masterClrMapping/>
  </p:clrMapOvr>
  <p:transition spd="slow" advTm="104529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681763"/>
            <a:ext cx="907300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Customers </a:t>
            </a:r>
            <a:r>
              <a:rPr lang="en-US" sz="2600" dirty="0">
                <a:solidFill>
                  <a:srgbClr val="324054"/>
                </a:solidFill>
              </a:rPr>
              <a:t>are using mobile devices in </a:t>
            </a:r>
            <a:r>
              <a:rPr lang="en-US" sz="2600" dirty="0" smtClean="0">
                <a:solidFill>
                  <a:srgbClr val="324054"/>
                </a:solidFill>
              </a:rPr>
              <a:t>new </a:t>
            </a:r>
            <a:r>
              <a:rPr lang="en-US" sz="2600" dirty="0">
                <a:solidFill>
                  <a:srgbClr val="324054"/>
                </a:solidFill>
              </a:rPr>
              <a:t>ways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648530"/>
            <a:ext cx="860444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People are emotionally attached to their phones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0053" y="3656642"/>
            <a:ext cx="8924475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Its results are impossible to achieve through other media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54941"/>
      </p:ext>
    </p:extLst>
  </p:cSld>
  <p:clrMapOvr>
    <a:masterClrMapping/>
  </p:clrMapOvr>
  <p:transition spd="slow" advTm="8935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900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</a:t>
            </a:r>
            <a:r>
              <a:rPr lang="en-US" sz="2600" dirty="0" smtClean="0">
                <a:solidFill>
                  <a:srgbClr val="324054"/>
                </a:solidFill>
              </a:rPr>
              <a:t>he </a:t>
            </a:r>
            <a:r>
              <a:rPr lang="en-US" sz="2600" dirty="0">
                <a:solidFill>
                  <a:srgbClr val="324054"/>
                </a:solidFill>
              </a:rPr>
              <a:t>number of </a:t>
            </a:r>
            <a:r>
              <a:rPr lang="en-US" sz="2600" dirty="0" smtClean="0">
                <a:solidFill>
                  <a:srgbClr val="324054"/>
                </a:solidFill>
              </a:rPr>
              <a:t>mobiles will </a:t>
            </a:r>
            <a:r>
              <a:rPr lang="en-US" sz="2600" dirty="0">
                <a:solidFill>
                  <a:srgbClr val="324054"/>
                </a:solidFill>
              </a:rPr>
              <a:t>exceed the number of </a:t>
            </a:r>
            <a:r>
              <a:rPr lang="en-US" sz="2600" dirty="0" smtClean="0">
                <a:solidFill>
                  <a:srgbClr val="324054"/>
                </a:solidFill>
              </a:rPr>
              <a:t>people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One in four online searches is done on a mobile device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8348412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 hours a day of usage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By 2015 mobile marketing will generate $400 billion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9361040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SMS coupons are redeemed 8% </a:t>
            </a:r>
            <a:r>
              <a:rPr lang="en-US" sz="2600" dirty="0" smtClean="0">
                <a:solidFill>
                  <a:srgbClr val="324054"/>
                </a:solidFill>
              </a:rPr>
              <a:t>more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82043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60</a:t>
            </a:r>
            <a:r>
              <a:rPr lang="en-US" sz="2600" dirty="0">
                <a:solidFill>
                  <a:srgbClr val="324054"/>
                </a:solidFill>
              </a:rPr>
              <a:t>% of Twitter ads by 2015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540437"/>
      </p:ext>
    </p:extLst>
  </p:cSld>
  <p:clrMapOvr>
    <a:masterClrMapping/>
  </p:clrMapOvr>
  <p:transition spd="slow" advTm="3648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907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68% </a:t>
            </a:r>
            <a:r>
              <a:rPr lang="en-US" sz="2600" dirty="0" smtClean="0">
                <a:solidFill>
                  <a:srgbClr val="324054"/>
                </a:solidFill>
              </a:rPr>
              <a:t>of users use </a:t>
            </a:r>
            <a:r>
              <a:rPr lang="en-US" sz="2600" dirty="0">
                <a:solidFill>
                  <a:srgbClr val="324054"/>
                </a:solidFill>
              </a:rPr>
              <a:t>a mobile </a:t>
            </a:r>
            <a:r>
              <a:rPr lang="en-US" sz="2600" dirty="0" smtClean="0">
                <a:solidFill>
                  <a:srgbClr val="324054"/>
                </a:solidFill>
              </a:rPr>
              <a:t>to </a:t>
            </a:r>
            <a:r>
              <a:rPr lang="en-US" sz="2600" dirty="0">
                <a:solidFill>
                  <a:srgbClr val="324054"/>
                </a:solidFill>
              </a:rPr>
              <a:t>look up a store address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40%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that scan a QR code will buy the product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90684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28%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buy an item without checking it out in a store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users use </a:t>
            </a:r>
            <a:r>
              <a:rPr lang="en-US" sz="2600" dirty="0">
                <a:solidFill>
                  <a:srgbClr val="324054"/>
                </a:solidFill>
              </a:rPr>
              <a:t>their devices while in a </a:t>
            </a:r>
            <a:r>
              <a:rPr lang="en-US" sz="2600" dirty="0" smtClean="0">
                <a:solidFill>
                  <a:srgbClr val="324054"/>
                </a:solidFill>
              </a:rPr>
              <a:t>store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users check </a:t>
            </a:r>
            <a:r>
              <a:rPr lang="en-US" sz="2600" dirty="0">
                <a:solidFill>
                  <a:srgbClr val="324054"/>
                </a:solidFill>
              </a:rPr>
              <a:t>the prices </a:t>
            </a:r>
            <a:r>
              <a:rPr lang="en-US" sz="2600" dirty="0" smtClean="0">
                <a:solidFill>
                  <a:srgbClr val="324054"/>
                </a:solidFill>
              </a:rPr>
              <a:t>online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90319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25% of </a:t>
            </a:r>
            <a:r>
              <a:rPr lang="en-US" sz="2600" dirty="0" smtClean="0">
                <a:solidFill>
                  <a:srgbClr val="324054"/>
                </a:solidFill>
              </a:rPr>
              <a:t>users </a:t>
            </a:r>
            <a:r>
              <a:rPr lang="en-US" sz="2600" dirty="0">
                <a:solidFill>
                  <a:srgbClr val="324054"/>
                </a:solidFill>
              </a:rPr>
              <a:t>prefer mobile graphic ads instead of banners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0904544"/>
      </p:ext>
    </p:extLst>
  </p:cSld>
  <p:clrMapOvr>
    <a:masterClrMapping/>
  </p:clrMapOvr>
  <p:transition spd="slow" advTm="39026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000938"/>
            <a:ext cx="7992888" cy="780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91% </a:t>
            </a:r>
            <a:r>
              <a:rPr lang="en-US" sz="2600" dirty="0" smtClean="0">
                <a:solidFill>
                  <a:srgbClr val="324054"/>
                </a:solidFill>
              </a:rPr>
              <a:t>of users </a:t>
            </a:r>
            <a:r>
              <a:rPr lang="en-US" sz="2600" dirty="0">
                <a:solidFill>
                  <a:srgbClr val="324054"/>
                </a:solidFill>
              </a:rPr>
              <a:t>keep their phone within arm’s length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697676"/>
            <a:ext cx="82809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70% of </a:t>
            </a:r>
            <a:r>
              <a:rPr lang="en-US" sz="2600" dirty="0" smtClean="0">
                <a:solidFill>
                  <a:srgbClr val="324054"/>
                </a:solidFill>
              </a:rPr>
              <a:t>all searches </a:t>
            </a:r>
            <a:r>
              <a:rPr lang="en-US" sz="2600" dirty="0">
                <a:solidFill>
                  <a:srgbClr val="324054"/>
                </a:solidFill>
              </a:rPr>
              <a:t>result in an action within an hour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060" y="2441098"/>
            <a:ext cx="83484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It takes 90 sec for someone to answer a text message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060" y="3184520"/>
            <a:ext cx="86719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52% of </a:t>
            </a:r>
            <a:r>
              <a:rPr lang="en-US" sz="2600" dirty="0" smtClean="0">
                <a:solidFill>
                  <a:srgbClr val="324054"/>
                </a:solidFill>
              </a:rPr>
              <a:t>searchers </a:t>
            </a:r>
            <a:r>
              <a:rPr lang="en-US" sz="2600" dirty="0">
                <a:solidFill>
                  <a:srgbClr val="324054"/>
                </a:solidFill>
              </a:rPr>
              <a:t>call the Company they are researching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945945"/>
            <a:ext cx="76328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47% of users </a:t>
            </a:r>
            <a:r>
              <a:rPr lang="en-US" sz="2600" dirty="0">
                <a:solidFill>
                  <a:srgbClr val="324054"/>
                </a:solidFill>
              </a:rPr>
              <a:t>read reviews online for the product. 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060" y="4696688"/>
            <a:ext cx="8924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44</a:t>
            </a:r>
            <a:r>
              <a:rPr lang="en-US" sz="2600" dirty="0">
                <a:solidFill>
                  <a:srgbClr val="324054"/>
                </a:solidFill>
              </a:rPr>
              <a:t>% of </a:t>
            </a:r>
            <a:r>
              <a:rPr lang="en-US" sz="2600" dirty="0" smtClean="0">
                <a:solidFill>
                  <a:srgbClr val="324054"/>
                </a:solidFill>
              </a:rPr>
              <a:t>users have </a:t>
            </a:r>
            <a:r>
              <a:rPr lang="en-US" sz="2600" dirty="0">
                <a:solidFill>
                  <a:srgbClr val="324054"/>
                </a:solidFill>
              </a:rPr>
              <a:t>used a mobile </a:t>
            </a:r>
            <a:r>
              <a:rPr lang="en-US" sz="2600" dirty="0" smtClean="0">
                <a:solidFill>
                  <a:srgbClr val="324054"/>
                </a:solidFill>
              </a:rPr>
              <a:t>to </a:t>
            </a:r>
            <a:r>
              <a:rPr lang="en-US" sz="2600" dirty="0">
                <a:solidFill>
                  <a:srgbClr val="324054"/>
                </a:solidFill>
              </a:rPr>
              <a:t>search for a </a:t>
            </a:r>
            <a:r>
              <a:rPr lang="en-US" sz="2600" dirty="0" smtClean="0">
                <a:solidFill>
                  <a:srgbClr val="324054"/>
                </a:solidFill>
              </a:rPr>
              <a:t>coupon</a:t>
            </a:r>
            <a:endParaRPr lang="es-VE" sz="2600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884594"/>
      </p:ext>
    </p:extLst>
  </p:cSld>
  <p:clrMapOvr>
    <a:masterClrMapping/>
  </p:clrMapOvr>
  <p:transition spd="slow" advTm="41625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3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3027" y="2507412"/>
            <a:ext cx="8213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324054"/>
                </a:solidFill>
              </a:rPr>
              <a:t>THERE IS A LOT OF MONEY TO BE MADE HERE…</a:t>
            </a:r>
            <a:endParaRPr lang="es-VE" sz="44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28826"/>
            <a:ext cx="66247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s-VE" sz="40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Why</a:t>
            </a:r>
            <a:r>
              <a:rPr lang="es-VE" sz="40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Marketing?</a:t>
            </a:r>
            <a:endParaRPr lang="es-VE" sz="40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674402"/>
      </p:ext>
    </p:extLst>
  </p:cSld>
  <p:clrMapOvr>
    <a:masterClrMapping/>
  </p:clrMapOvr>
  <p:transition spd="slow" advTm="169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9.4|21.7|3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9.4|7.3|8|10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5.3|6.4|15.6|1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5.3|6.4|15.6|12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5.3|6.4|15.6|12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5.3|6.4|15.6|12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1|17.1|29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3.8|14|2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8.6|28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6.9|4.3|4.9|6.5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8|4.8|6.8|7.5|7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6.8|5.1|5.3|6.7|8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3.6|5.5|12.8|4.5|6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</TotalTime>
  <Words>837</Words>
  <Application>Microsoft Office PowerPoint</Application>
  <PresentationFormat>On-screen Show (4:3)</PresentationFormat>
  <Paragraphs>119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575</cp:revision>
  <dcterms:created xsi:type="dcterms:W3CDTF">2013-05-15T00:16:49Z</dcterms:created>
  <dcterms:modified xsi:type="dcterms:W3CDTF">2014-02-25T11:58:03Z</dcterms:modified>
</cp:coreProperties>
</file>