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7" r:id="rId2"/>
    <p:sldId id="347" r:id="rId3"/>
    <p:sldId id="358" r:id="rId4"/>
    <p:sldId id="359" r:id="rId5"/>
    <p:sldId id="350" r:id="rId6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24054"/>
    <a:srgbClr val="51688A"/>
    <a:srgbClr val="1C7BAB"/>
    <a:srgbClr val="125170"/>
    <a:srgbClr val="1B6F99"/>
    <a:srgbClr val="376092"/>
    <a:srgbClr val="D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687795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7898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31550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9367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07511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274497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99585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051052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400485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82006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082523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123282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1681763"/>
            <a:ext cx="9073008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Customers </a:t>
            </a:r>
            <a:r>
              <a:rPr lang="en-US" sz="2600" dirty="0">
                <a:solidFill>
                  <a:srgbClr val="324054"/>
                </a:solidFill>
              </a:rPr>
              <a:t>are using mobile devices in </a:t>
            </a:r>
            <a:r>
              <a:rPr lang="en-US" sz="2600" dirty="0" smtClean="0">
                <a:solidFill>
                  <a:srgbClr val="324054"/>
                </a:solidFill>
              </a:rPr>
              <a:t>new </a:t>
            </a:r>
            <a:r>
              <a:rPr lang="en-US" sz="2600" dirty="0">
                <a:solidFill>
                  <a:srgbClr val="324054"/>
                </a:solidFill>
              </a:rPr>
              <a:t>ways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2648530"/>
            <a:ext cx="8604448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People are emotionally attached to their phones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0053" y="3656642"/>
            <a:ext cx="8924475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Its results are impossible to achieve through other media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128826"/>
            <a:ext cx="662473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Why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Marketing?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3935734"/>
      </p:ext>
    </p:extLst>
  </p:cSld>
  <p:clrMapOvr>
    <a:masterClrMapping/>
  </p:clrMapOvr>
  <p:transition spd="slow" advTm="8935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1000938"/>
            <a:ext cx="9001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T</a:t>
            </a:r>
            <a:r>
              <a:rPr lang="en-US" sz="2600" dirty="0" smtClean="0">
                <a:solidFill>
                  <a:srgbClr val="324054"/>
                </a:solidFill>
              </a:rPr>
              <a:t>he </a:t>
            </a:r>
            <a:r>
              <a:rPr lang="en-US" sz="2600" dirty="0">
                <a:solidFill>
                  <a:srgbClr val="324054"/>
                </a:solidFill>
              </a:rPr>
              <a:t>number of </a:t>
            </a:r>
            <a:r>
              <a:rPr lang="en-US" sz="2600" dirty="0" smtClean="0">
                <a:solidFill>
                  <a:srgbClr val="324054"/>
                </a:solidFill>
              </a:rPr>
              <a:t>mobiles will </a:t>
            </a:r>
            <a:r>
              <a:rPr lang="en-US" sz="2600" dirty="0">
                <a:solidFill>
                  <a:srgbClr val="324054"/>
                </a:solidFill>
              </a:rPr>
              <a:t>exceed the number of </a:t>
            </a:r>
            <a:r>
              <a:rPr lang="en-US" sz="2600" dirty="0" smtClean="0">
                <a:solidFill>
                  <a:srgbClr val="324054"/>
                </a:solidFill>
              </a:rPr>
              <a:t>people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697676"/>
            <a:ext cx="93610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One in four online searches is done on a mobile device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060" y="2441098"/>
            <a:ext cx="8348412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2 hours a day of usage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2060" y="3184520"/>
            <a:ext cx="8671940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By 2015 mobile marketing will generate $400 billion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3945945"/>
            <a:ext cx="9361040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SMS coupons are redeemed 8% </a:t>
            </a:r>
            <a:r>
              <a:rPr lang="en-US" sz="2600" dirty="0" smtClean="0">
                <a:solidFill>
                  <a:srgbClr val="324054"/>
                </a:solidFill>
              </a:rPr>
              <a:t>more</a:t>
            </a:r>
            <a:endParaRPr lang="es-VE" sz="2600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2060" y="4696688"/>
            <a:ext cx="820439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60</a:t>
            </a:r>
            <a:r>
              <a:rPr lang="en-US" sz="2600" dirty="0">
                <a:solidFill>
                  <a:srgbClr val="324054"/>
                </a:solidFill>
              </a:rPr>
              <a:t>% of Twitter ads by 2015</a:t>
            </a:r>
            <a:endParaRPr lang="es-VE" sz="2600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128826"/>
            <a:ext cx="662473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Why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Marketing?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605207"/>
      </p:ext>
    </p:extLst>
  </p:cSld>
  <p:clrMapOvr>
    <a:masterClrMapping/>
  </p:clrMapOvr>
  <p:transition spd="slow" advTm="36483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3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1000938"/>
            <a:ext cx="90730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68% </a:t>
            </a:r>
            <a:r>
              <a:rPr lang="en-US" sz="2600" dirty="0" smtClean="0">
                <a:solidFill>
                  <a:srgbClr val="324054"/>
                </a:solidFill>
              </a:rPr>
              <a:t>of users use </a:t>
            </a:r>
            <a:r>
              <a:rPr lang="en-US" sz="2600" dirty="0">
                <a:solidFill>
                  <a:srgbClr val="324054"/>
                </a:solidFill>
              </a:rPr>
              <a:t>a mobile </a:t>
            </a:r>
            <a:r>
              <a:rPr lang="en-US" sz="2600" dirty="0" smtClean="0">
                <a:solidFill>
                  <a:srgbClr val="324054"/>
                </a:solidFill>
              </a:rPr>
              <a:t>to </a:t>
            </a:r>
            <a:r>
              <a:rPr lang="en-US" sz="2600" dirty="0">
                <a:solidFill>
                  <a:srgbClr val="324054"/>
                </a:solidFill>
              </a:rPr>
              <a:t>look up a store address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697676"/>
            <a:ext cx="93610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40% of </a:t>
            </a:r>
            <a:r>
              <a:rPr lang="en-US" sz="2600" dirty="0" smtClean="0">
                <a:solidFill>
                  <a:srgbClr val="324054"/>
                </a:solidFill>
              </a:rPr>
              <a:t>users </a:t>
            </a:r>
            <a:r>
              <a:rPr lang="en-US" sz="2600" dirty="0">
                <a:solidFill>
                  <a:srgbClr val="324054"/>
                </a:solidFill>
              </a:rPr>
              <a:t>that scan a QR code will buy the product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060" y="2441098"/>
            <a:ext cx="906849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28% of </a:t>
            </a:r>
            <a:r>
              <a:rPr lang="en-US" sz="2600" dirty="0" smtClean="0">
                <a:solidFill>
                  <a:srgbClr val="324054"/>
                </a:solidFill>
              </a:rPr>
              <a:t>users </a:t>
            </a:r>
            <a:r>
              <a:rPr lang="en-US" sz="2600" dirty="0">
                <a:solidFill>
                  <a:srgbClr val="324054"/>
                </a:solidFill>
              </a:rPr>
              <a:t>buy an item without checking it out in a store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2060" y="3184520"/>
            <a:ext cx="86719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52% of </a:t>
            </a:r>
            <a:r>
              <a:rPr lang="en-US" sz="2600" dirty="0" smtClean="0">
                <a:solidFill>
                  <a:srgbClr val="324054"/>
                </a:solidFill>
              </a:rPr>
              <a:t>users use </a:t>
            </a:r>
            <a:r>
              <a:rPr lang="en-US" sz="2600" dirty="0">
                <a:solidFill>
                  <a:srgbClr val="324054"/>
                </a:solidFill>
              </a:rPr>
              <a:t>their devices while in a </a:t>
            </a:r>
            <a:r>
              <a:rPr lang="en-US" sz="2600" dirty="0" smtClean="0">
                <a:solidFill>
                  <a:srgbClr val="324054"/>
                </a:solidFill>
              </a:rPr>
              <a:t>store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3945945"/>
            <a:ext cx="93610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52% of </a:t>
            </a:r>
            <a:r>
              <a:rPr lang="en-US" sz="2600" dirty="0" smtClean="0">
                <a:solidFill>
                  <a:srgbClr val="324054"/>
                </a:solidFill>
              </a:rPr>
              <a:t>users check </a:t>
            </a:r>
            <a:r>
              <a:rPr lang="en-US" sz="2600" dirty="0">
                <a:solidFill>
                  <a:srgbClr val="324054"/>
                </a:solidFill>
              </a:rPr>
              <a:t>the prices </a:t>
            </a:r>
            <a:r>
              <a:rPr lang="en-US" sz="2600" dirty="0" smtClean="0">
                <a:solidFill>
                  <a:srgbClr val="324054"/>
                </a:solidFill>
              </a:rPr>
              <a:t>online</a:t>
            </a:r>
            <a:endParaRPr lang="es-VE" sz="2600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2060" y="4696688"/>
            <a:ext cx="90319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25% of </a:t>
            </a:r>
            <a:r>
              <a:rPr lang="en-US" sz="2600" dirty="0" smtClean="0">
                <a:solidFill>
                  <a:srgbClr val="324054"/>
                </a:solidFill>
              </a:rPr>
              <a:t>users </a:t>
            </a:r>
            <a:r>
              <a:rPr lang="en-US" sz="2600" dirty="0">
                <a:solidFill>
                  <a:srgbClr val="324054"/>
                </a:solidFill>
              </a:rPr>
              <a:t>prefer mobile graphic ads instead of banners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67744" y="128826"/>
            <a:ext cx="662473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Why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Marketing?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9239577"/>
      </p:ext>
    </p:extLst>
  </p:cSld>
  <p:clrMapOvr>
    <a:masterClrMapping/>
  </p:clrMapOvr>
  <p:transition spd="slow" advTm="39026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3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1000938"/>
            <a:ext cx="7992888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91% </a:t>
            </a:r>
            <a:r>
              <a:rPr lang="en-US" sz="2600" dirty="0" smtClean="0">
                <a:solidFill>
                  <a:srgbClr val="324054"/>
                </a:solidFill>
              </a:rPr>
              <a:t>of users </a:t>
            </a:r>
            <a:r>
              <a:rPr lang="en-US" sz="2600" dirty="0">
                <a:solidFill>
                  <a:srgbClr val="324054"/>
                </a:solidFill>
              </a:rPr>
              <a:t>keep their phone within arm’s length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697676"/>
            <a:ext cx="82809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70% of </a:t>
            </a:r>
            <a:r>
              <a:rPr lang="en-US" sz="2600" dirty="0" smtClean="0">
                <a:solidFill>
                  <a:srgbClr val="324054"/>
                </a:solidFill>
              </a:rPr>
              <a:t>all searches </a:t>
            </a:r>
            <a:r>
              <a:rPr lang="en-US" sz="2600" dirty="0">
                <a:solidFill>
                  <a:srgbClr val="324054"/>
                </a:solidFill>
              </a:rPr>
              <a:t>result in an action within an hour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060" y="2441098"/>
            <a:ext cx="834841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It takes 90 sec for someone to answer a text message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2060" y="3184520"/>
            <a:ext cx="86719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52% of </a:t>
            </a:r>
            <a:r>
              <a:rPr lang="en-US" sz="2600" dirty="0" smtClean="0">
                <a:solidFill>
                  <a:srgbClr val="324054"/>
                </a:solidFill>
              </a:rPr>
              <a:t>searchers </a:t>
            </a:r>
            <a:r>
              <a:rPr lang="en-US" sz="2600" dirty="0">
                <a:solidFill>
                  <a:srgbClr val="324054"/>
                </a:solidFill>
              </a:rPr>
              <a:t>call the Company they are researching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3945945"/>
            <a:ext cx="763284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47% </a:t>
            </a:r>
            <a:r>
              <a:rPr lang="en-US" sz="2600" dirty="0" smtClean="0">
                <a:solidFill>
                  <a:srgbClr val="324054"/>
                </a:solidFill>
              </a:rPr>
              <a:t>of users </a:t>
            </a:r>
            <a:r>
              <a:rPr lang="en-US" sz="2600" dirty="0">
                <a:solidFill>
                  <a:srgbClr val="324054"/>
                </a:solidFill>
              </a:rPr>
              <a:t>read reviews online for the product. </a:t>
            </a:r>
            <a:endParaRPr lang="es-VE" sz="2600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2060" y="4696688"/>
            <a:ext cx="892447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44</a:t>
            </a:r>
            <a:r>
              <a:rPr lang="en-US" sz="2600" dirty="0">
                <a:solidFill>
                  <a:srgbClr val="324054"/>
                </a:solidFill>
              </a:rPr>
              <a:t>% of </a:t>
            </a:r>
            <a:r>
              <a:rPr lang="en-US" sz="2600" dirty="0" smtClean="0">
                <a:solidFill>
                  <a:srgbClr val="324054"/>
                </a:solidFill>
              </a:rPr>
              <a:t>users have </a:t>
            </a:r>
            <a:r>
              <a:rPr lang="en-US" sz="2600" dirty="0">
                <a:solidFill>
                  <a:srgbClr val="324054"/>
                </a:solidFill>
              </a:rPr>
              <a:t>used a mobile </a:t>
            </a:r>
            <a:r>
              <a:rPr lang="en-US" sz="2600" dirty="0" smtClean="0">
                <a:solidFill>
                  <a:srgbClr val="324054"/>
                </a:solidFill>
              </a:rPr>
              <a:t>to </a:t>
            </a:r>
            <a:r>
              <a:rPr lang="en-US" sz="2600" dirty="0">
                <a:solidFill>
                  <a:srgbClr val="324054"/>
                </a:solidFill>
              </a:rPr>
              <a:t>search for a </a:t>
            </a:r>
            <a:r>
              <a:rPr lang="en-US" sz="2600" dirty="0" smtClean="0">
                <a:solidFill>
                  <a:srgbClr val="324054"/>
                </a:solidFill>
              </a:rPr>
              <a:t>coupon</a:t>
            </a:r>
            <a:endParaRPr lang="es-VE" sz="2600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128826"/>
            <a:ext cx="662473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Why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Marketing?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208130"/>
      </p:ext>
    </p:extLst>
  </p:cSld>
  <p:clrMapOvr>
    <a:masterClrMapping/>
  </p:clrMapOvr>
  <p:transition spd="slow" advTm="41625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3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3027" y="2507412"/>
            <a:ext cx="82134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324054"/>
                </a:solidFill>
              </a:rPr>
              <a:t>THERE IS A LOT OF MONEY TO BE MADE HERE…</a:t>
            </a:r>
            <a:endParaRPr lang="es-VE" sz="44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128826"/>
            <a:ext cx="662473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Why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Marketing?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5815465"/>
      </p:ext>
    </p:extLst>
  </p:cSld>
  <p:clrMapOvr>
    <a:masterClrMapping/>
  </p:clrMapOvr>
  <p:transition spd="slow" advTm="1692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8.6|28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6.9|4.3|4.9|6.5|5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5.8|4.8|6.8|7.5|7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6.8|5.1|5.3|6.7|8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2435</TotalTime>
  <Words>242</Words>
  <Application>Microsoft Office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Candara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Abinadi Suarez</dc:creator>
  <cp:lastModifiedBy>Abinad Suarez</cp:lastModifiedBy>
  <cp:revision>578</cp:revision>
  <dcterms:created xsi:type="dcterms:W3CDTF">2013-05-15T00:16:49Z</dcterms:created>
  <dcterms:modified xsi:type="dcterms:W3CDTF">2014-02-25T03:24:21Z</dcterms:modified>
</cp:coreProperties>
</file>